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Montserrat SemiBold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Fira Mono"/>
      <p:regular r:id="rId37"/>
      <p:bold r:id="rId38"/>
    </p:embeddedFont>
    <p:embeddedFont>
      <p:font typeface="Montserrat Medium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D2128FF-9286-4872-93F7-A93759037BF9}">
  <a:tblStyle styleId="{1D2128FF-9286-4872-93F7-A93759037B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EEEEE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bold.fntdata"/><Relationship Id="rId20" Type="http://schemas.openxmlformats.org/officeDocument/2006/relationships/slide" Target="slides/slide14.xml"/><Relationship Id="rId42" Type="http://schemas.openxmlformats.org/officeDocument/2006/relationships/font" Target="fonts/MontserratMedium-boldItalic.fntdata"/><Relationship Id="rId41" Type="http://schemas.openxmlformats.org/officeDocument/2006/relationships/font" Target="fonts/MontserratMedium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11" Type="http://schemas.openxmlformats.org/officeDocument/2006/relationships/slide" Target="slides/slide5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SemiBold-bold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bold.fntdata"/><Relationship Id="rId15" Type="http://schemas.openxmlformats.org/officeDocument/2006/relationships/slide" Target="slides/slide9.xml"/><Relationship Id="rId37" Type="http://schemas.openxmlformats.org/officeDocument/2006/relationships/font" Target="fonts/FiraMono-regular.fntdata"/><Relationship Id="rId14" Type="http://schemas.openxmlformats.org/officeDocument/2006/relationships/slide" Target="slides/slide8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1.xml"/><Relationship Id="rId39" Type="http://schemas.openxmlformats.org/officeDocument/2006/relationships/font" Target="fonts/MontserratMedium-regular.fntdata"/><Relationship Id="rId16" Type="http://schemas.openxmlformats.org/officeDocument/2006/relationships/slide" Target="slides/slide10.xml"/><Relationship Id="rId38" Type="http://schemas.openxmlformats.org/officeDocument/2006/relationships/font" Target="fonts/FiraMon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gif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8f54a8f2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8f54a8f2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8f54a8f2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8f54a8f2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8f54a8f2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8f54a8f2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8f54a8f2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8f54a8f2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38f54a8f2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38f54a8f2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383dfec67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383dfec67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38d6254e3c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38d6254e3c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8f54a8f2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8f54a8f2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8f54a8f2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8f54a8f2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8f54a8f2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8f54a8f2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9e063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9e063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fa872340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fa872340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8785eb8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8785eb8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fa872340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fa872340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8f54a8f2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8f54a8f2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8f54a8f2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8f54a8f2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8f54a8f2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38f54a8f2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Principios del diseño responsivo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Diseño Responsivo vs Adaptativo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6"/>
          <p:cNvSpPr txBox="1"/>
          <p:nvPr>
            <p:ph idx="1" type="body"/>
          </p:nvPr>
        </p:nvSpPr>
        <p:spPr>
          <a:xfrm>
            <a:off x="311700" y="1292250"/>
            <a:ext cx="8766300" cy="13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El </a:t>
            </a:r>
            <a:r>
              <a:rPr b="1" lang="es"/>
              <a:t>Responsivo</a:t>
            </a:r>
            <a:r>
              <a:rPr lang="es"/>
              <a:t> es aquel donde </a:t>
            </a:r>
            <a:r>
              <a:rPr lang="es">
                <a:highlight>
                  <a:srgbClr val="F8C823"/>
                </a:highlight>
              </a:rPr>
              <a:t>nuestro diseño corre de forma fluída</a:t>
            </a:r>
            <a:r>
              <a:rPr lang="es"/>
              <a:t> ante los </a:t>
            </a:r>
            <a:r>
              <a:rPr lang="es" u="sng"/>
              <a:t>cambios de tamaño</a:t>
            </a:r>
            <a:r>
              <a:rPr lang="es"/>
              <a:t> de las distintas pantallas, mientras que el </a:t>
            </a:r>
            <a:r>
              <a:rPr b="1" lang="es"/>
              <a:t>Adaptativo</a:t>
            </a:r>
            <a:r>
              <a:rPr lang="es"/>
              <a:t> obedece a </a:t>
            </a:r>
            <a:r>
              <a:rPr i="1" lang="es">
                <a:solidFill>
                  <a:srgbClr val="E15BBA"/>
                </a:solidFill>
              </a:rPr>
              <a:t>cambios más marcados</a:t>
            </a:r>
            <a:r>
              <a:rPr lang="es"/>
              <a:t>, donde </a:t>
            </a:r>
            <a:r>
              <a:rPr b="1" lang="es"/>
              <a:t>el diseño se va adaptando</a:t>
            </a:r>
            <a:r>
              <a:rPr lang="es"/>
              <a:t> en los momentos que se </a:t>
            </a:r>
            <a:r>
              <a:rPr b="1" lang="es">
                <a:solidFill>
                  <a:srgbClr val="7685E6"/>
                </a:solidFill>
              </a:rPr>
              <a:t>producen quiebres o rupturas</a:t>
            </a:r>
            <a:r>
              <a:rPr lang="es"/>
              <a:t> de los elementos del sitio. </a:t>
            </a:r>
            <a:r>
              <a:rPr lang="es">
                <a:highlight>
                  <a:srgbClr val="F8C823"/>
                </a:highlight>
              </a:rPr>
              <a:t>Si bien ambos son diferentes, en muchos casos se complementan</a:t>
            </a:r>
            <a:r>
              <a:rPr lang="es"/>
              <a:t>.</a:t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750" y="2722677"/>
            <a:ext cx="5280201" cy="192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Unidades Relativas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231" name="Google Shape;231;p27"/>
          <p:cNvSpPr txBox="1"/>
          <p:nvPr>
            <p:ph idx="1" type="body"/>
          </p:nvPr>
        </p:nvSpPr>
        <p:spPr>
          <a:xfrm>
            <a:off x="311700" y="1266950"/>
            <a:ext cx="8766300" cy="12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El uso de </a:t>
            </a:r>
            <a:r>
              <a:rPr lang="es" u="sng"/>
              <a:t>unidades relativas</a:t>
            </a:r>
            <a:r>
              <a:rPr lang="es"/>
              <a:t> como </a:t>
            </a:r>
            <a:r>
              <a:rPr b="1" lang="es"/>
              <a:t>porcentajes</a:t>
            </a:r>
            <a:r>
              <a:rPr lang="es"/>
              <a:t>, </a:t>
            </a:r>
            <a:r>
              <a:rPr b="1" lang="es"/>
              <a:t>rem</a:t>
            </a:r>
            <a:r>
              <a:rPr lang="es"/>
              <a:t>, </a:t>
            </a:r>
            <a:r>
              <a:rPr b="1" lang="es"/>
              <a:t>em</a:t>
            </a:r>
            <a:r>
              <a:rPr lang="es"/>
              <a:t>, </a:t>
            </a:r>
            <a:r>
              <a:rPr b="1" lang="es"/>
              <a:t>vw</a:t>
            </a:r>
            <a:r>
              <a:rPr lang="es"/>
              <a:t> y </a:t>
            </a:r>
            <a:r>
              <a:rPr b="1" lang="es"/>
              <a:t>vh</a:t>
            </a:r>
            <a:r>
              <a:rPr lang="es"/>
              <a:t> nos dan la posibilidad de </a:t>
            </a:r>
            <a:r>
              <a:rPr lang="es">
                <a:highlight>
                  <a:srgbClr val="F8C823"/>
                </a:highlight>
              </a:rPr>
              <a:t>generar proporciones dinámicas</a:t>
            </a:r>
            <a:r>
              <a:rPr lang="es"/>
              <a:t> que se definan en función de factores inherentes al tamaño de nuestras pantallas, de este modo </a:t>
            </a:r>
            <a:r>
              <a:rPr b="1" lang="es">
                <a:solidFill>
                  <a:srgbClr val="E15BBA"/>
                </a:solidFill>
              </a:rPr>
              <a:t>evitaremos estructuras rígidas</a:t>
            </a:r>
            <a:r>
              <a:rPr lang="es"/>
              <a:t> que generan </a:t>
            </a:r>
            <a:r>
              <a:rPr i="1" lang="es">
                <a:solidFill>
                  <a:srgbClr val="7685E6"/>
                </a:solidFill>
              </a:rPr>
              <a:t>overflows</a:t>
            </a:r>
            <a:r>
              <a:rPr lang="es"/>
              <a:t> y </a:t>
            </a:r>
            <a:r>
              <a:rPr lang="es" u="sng"/>
              <a:t>no logran adaptarse</a:t>
            </a:r>
            <a:r>
              <a:rPr lang="es"/>
              <a:t> a los diversos cambios de resolución.</a:t>
            </a:r>
            <a:endParaRPr/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700" y="2749071"/>
            <a:ext cx="5306299" cy="19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Flujo de los elementos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8"/>
          <p:cNvSpPr txBox="1"/>
          <p:nvPr>
            <p:ph idx="1" type="body"/>
          </p:nvPr>
        </p:nvSpPr>
        <p:spPr>
          <a:xfrm>
            <a:off x="311700" y="1317003"/>
            <a:ext cx="8766300" cy="9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u="sng"/>
              <a:t>Gracias al uso de unidades de medida relativas</a:t>
            </a:r>
            <a:r>
              <a:rPr lang="es"/>
              <a:t>, podemos lograr que nuestros sitios se adapten uniformemente, </a:t>
            </a:r>
            <a:r>
              <a:rPr lang="es">
                <a:highlight>
                  <a:srgbClr val="F8C823"/>
                </a:highlight>
              </a:rPr>
              <a:t>no solo horizontalmente</a:t>
            </a:r>
            <a:r>
              <a:rPr b="1" lang="es"/>
              <a:t>,</a:t>
            </a:r>
            <a:r>
              <a:rPr lang="es"/>
              <a:t> sino </a:t>
            </a:r>
            <a:r>
              <a:rPr b="1" lang="es"/>
              <a:t>también verticalmente</a:t>
            </a:r>
            <a:r>
              <a:rPr lang="es"/>
              <a:t> haciendo que nuestras cajas fluyan de forma natural y mantengan siempre sus proporciones.</a:t>
            </a:r>
            <a:endParaRPr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775" y="2734775"/>
            <a:ext cx="5056425" cy="1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Máximos y Mínimos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311700" y="1317000"/>
            <a:ext cx="8766300" cy="11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Cuando hablamos de </a:t>
            </a:r>
            <a:r>
              <a:rPr b="1" lang="es"/>
              <a:t>responsive</a:t>
            </a:r>
            <a:r>
              <a:rPr lang="es"/>
              <a:t> solemos </a:t>
            </a:r>
            <a:r>
              <a:rPr lang="es">
                <a:highlight>
                  <a:srgbClr val="F8C823"/>
                </a:highlight>
              </a:rPr>
              <a:t>concentrarnos</a:t>
            </a:r>
            <a:r>
              <a:rPr lang="es"/>
              <a:t> en todo lo que sucede cuando nuestra </a:t>
            </a:r>
            <a:r>
              <a:rPr lang="es" u="sng"/>
              <a:t>pantalla disminuye de tamaño</a:t>
            </a:r>
            <a:r>
              <a:rPr lang="es"/>
              <a:t>, pero rara vez pensamos en </a:t>
            </a:r>
            <a:r>
              <a:rPr b="1" lang="es">
                <a:solidFill>
                  <a:srgbClr val="E15BBA"/>
                </a:solidFill>
              </a:rPr>
              <a:t>qué</a:t>
            </a:r>
            <a:r>
              <a:rPr b="1" lang="es">
                <a:solidFill>
                  <a:srgbClr val="E15BBA"/>
                </a:solidFill>
              </a:rPr>
              <a:t> pasaría</a:t>
            </a:r>
            <a:r>
              <a:rPr lang="es"/>
              <a:t> si alguien accede desde </a:t>
            </a:r>
            <a:r>
              <a:rPr b="1" lang="es"/>
              <a:t>pantallas grandes</a:t>
            </a:r>
            <a:r>
              <a:rPr lang="es"/>
              <a:t> como </a:t>
            </a:r>
            <a:r>
              <a:rPr lang="es">
                <a:highlight>
                  <a:srgbClr val="F8C823"/>
                </a:highlight>
              </a:rPr>
              <a:t>monitores ultra wide o televisores</a:t>
            </a:r>
            <a:r>
              <a:rPr lang="es"/>
              <a:t>. Para manejar estos extremos siempre es recomendable aprovechar las propiedades 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max-width</a:t>
            </a:r>
            <a:r>
              <a:rPr lang="es"/>
              <a:t> y 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min-width</a:t>
            </a:r>
            <a:r>
              <a:rPr lang="es"/>
              <a:t>. </a:t>
            </a:r>
            <a:endParaRPr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824" y="2638143"/>
            <a:ext cx="5443026" cy="19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idx="1" type="subTitle"/>
          </p:nvPr>
        </p:nvSpPr>
        <p:spPr>
          <a:xfrm>
            <a:off x="557529" y="1607775"/>
            <a:ext cx="81771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Existen </a:t>
            </a:r>
            <a:r>
              <a:rPr lang="es" sz="1600">
                <a:solidFill>
                  <a:srgbClr val="F9F9F9"/>
                </a:solidFill>
              </a:rPr>
              <a:t>múltiples</a:t>
            </a:r>
            <a:r>
              <a:rPr lang="es" sz="1600"/>
              <a:t> maneras de </a:t>
            </a:r>
            <a:r>
              <a:rPr lang="es" sz="1600">
                <a:solidFill>
                  <a:schemeClr val="lt1"/>
                </a:solidFill>
                <a:highlight>
                  <a:srgbClr val="377BC7"/>
                </a:highlight>
              </a:rPr>
              <a:t>generar diseños que se adapten</a:t>
            </a:r>
            <a:r>
              <a:rPr lang="es" sz="1600"/>
              <a:t> a distintos tamaños de pantallas. Como </a:t>
            </a:r>
            <a:r>
              <a:rPr b="1" lang="es" sz="16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hemos visto anteriormente</a:t>
            </a:r>
            <a:r>
              <a:rPr lang="es" sz="1600"/>
              <a:t> en el curso,  podemos valernos de herramientas como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flex</a:t>
            </a:r>
            <a:r>
              <a:rPr lang="es" sz="1600"/>
              <a:t> o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grid</a:t>
            </a:r>
            <a:r>
              <a:rPr lang="es" sz="1600"/>
              <a:t> y sus propiedades para </a:t>
            </a:r>
            <a:r>
              <a:rPr lang="es" sz="1600" u="sng"/>
              <a:t>manejar</a:t>
            </a:r>
            <a:r>
              <a:rPr lang="es" sz="1600"/>
              <a:t> la forma en que nuestras cajas fluyen frente a estos cambios.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Otra forma</a:t>
            </a:r>
            <a:r>
              <a:rPr lang="es" sz="1600"/>
              <a:t> es el uso de </a:t>
            </a:r>
            <a:r>
              <a:rPr lang="es" sz="1600">
                <a:solidFill>
                  <a:srgbClr val="F9F9F9"/>
                </a:solidFill>
                <a:highlight>
                  <a:srgbClr val="FF8B39"/>
                </a:highlight>
              </a:rPr>
              <a:t>media queries</a:t>
            </a:r>
            <a:r>
              <a:rPr lang="es" sz="1600"/>
              <a:t> y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breakpoints</a:t>
            </a:r>
            <a:r>
              <a:rPr lang="es" sz="1600"/>
              <a:t> predefinidos para </a:t>
            </a:r>
            <a:r>
              <a:rPr lang="es" sz="1600" u="sng"/>
              <a:t>establecer</a:t>
            </a:r>
            <a:r>
              <a:rPr lang="es" sz="1600"/>
              <a:t> </a:t>
            </a:r>
            <a:r>
              <a:rPr lang="es" sz="1600"/>
              <a:t>qué</a:t>
            </a:r>
            <a:r>
              <a:rPr lang="es" sz="1600"/>
              <a:t> debe hacer nuestro diseño en los </a:t>
            </a:r>
            <a:r>
              <a:rPr lang="es" sz="1600">
                <a:solidFill>
                  <a:srgbClr val="F9F9F9"/>
                </a:solidFill>
                <a:highlight>
                  <a:srgbClr val="377BC7"/>
                </a:highlight>
              </a:rPr>
              <a:t>momentos que cambia el ancho del dispositivo</a:t>
            </a:r>
            <a:r>
              <a:rPr lang="es" sz="1600"/>
              <a:t>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 txBox="1"/>
          <p:nvPr>
            <p:ph type="ctrTitle"/>
          </p:nvPr>
        </p:nvSpPr>
        <p:spPr>
          <a:xfrm>
            <a:off x="550375" y="7600"/>
            <a:ext cx="82629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aplicamos responsive?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Media queries</a:t>
            </a:r>
            <a:endParaRPr sz="2750"/>
          </a:p>
        </p:txBody>
      </p:sp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311700" y="1503275"/>
            <a:ext cx="4345500" cy="22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</a:t>
            </a:r>
            <a:r>
              <a:rPr b="1" lang="es"/>
              <a:t>media queries</a:t>
            </a:r>
            <a:r>
              <a:rPr lang="es"/>
              <a:t> son un </a:t>
            </a:r>
            <a:r>
              <a:rPr i="1" lang="es" u="sng"/>
              <a:t>bloque de código condicional</a:t>
            </a:r>
            <a:r>
              <a:rPr lang="es"/>
              <a:t> donde podremos escribir CSS que </a:t>
            </a:r>
            <a:r>
              <a:rPr lang="es">
                <a:highlight>
                  <a:srgbClr val="F8C823"/>
                </a:highlight>
              </a:rPr>
              <a:t>sólo</a:t>
            </a:r>
            <a:r>
              <a:rPr lang="es">
                <a:highlight>
                  <a:srgbClr val="F8C823"/>
                </a:highlight>
              </a:rPr>
              <a:t> se aplicará</a:t>
            </a:r>
            <a:r>
              <a:rPr lang="es"/>
              <a:t> en caso de </a:t>
            </a:r>
            <a:r>
              <a:rPr b="1" lang="es">
                <a:solidFill>
                  <a:srgbClr val="E15BBA"/>
                </a:solidFill>
              </a:rPr>
              <a:t>cumplirse</a:t>
            </a:r>
            <a:r>
              <a:rPr lang="es"/>
              <a:t> la condición definida.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</a:t>
            </a:r>
            <a:r>
              <a:rPr lang="es"/>
              <a:t>ara </a:t>
            </a:r>
            <a:r>
              <a:rPr lang="es" u="sng"/>
              <a:t>definir</a:t>
            </a:r>
            <a:r>
              <a:rPr lang="es"/>
              <a:t> una media querie debemos usar la palabra reservada 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</a:rPr>
              <a:t>@media</a:t>
            </a:r>
            <a:r>
              <a:rPr lang="es"/>
              <a:t> seguida del </a:t>
            </a:r>
            <a:r>
              <a:rPr b="1" lang="es"/>
              <a:t>medio</a:t>
            </a:r>
            <a:r>
              <a:rPr lang="es"/>
              <a:t> donde debe aplicarse y la </a:t>
            </a:r>
            <a:r>
              <a:rPr lang="es">
                <a:highlight>
                  <a:srgbClr val="F8C823"/>
                </a:highlight>
              </a:rPr>
              <a:t>condición</a:t>
            </a:r>
            <a:r>
              <a:rPr lang="es"/>
              <a:t> a cumplir.</a:t>
            </a:r>
            <a:endParaRPr/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600" y="1800000"/>
            <a:ext cx="4701709" cy="265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</a:t>
            </a:r>
            <a:r>
              <a:rPr lang="es"/>
              <a:t>Media</a:t>
            </a:r>
            <a:endParaRPr sz="2750"/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778625"/>
            <a:ext cx="4345500" cy="20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</a:t>
            </a:r>
            <a:r>
              <a:rPr lang="es" u="sng"/>
              <a:t>tipos de media query</a:t>
            </a:r>
            <a:r>
              <a:rPr lang="es"/>
              <a:t> nos ayudan a </a:t>
            </a:r>
            <a:r>
              <a:rPr b="1" lang="es">
                <a:solidFill>
                  <a:srgbClr val="E15BBA"/>
                </a:solidFill>
              </a:rPr>
              <a:t>establecer</a:t>
            </a:r>
            <a:r>
              <a:rPr lang="es"/>
              <a:t> en </a:t>
            </a:r>
            <a:r>
              <a:rPr lang="es"/>
              <a:t>qué</a:t>
            </a:r>
            <a:r>
              <a:rPr lang="es"/>
              <a:t> casos </a:t>
            </a:r>
            <a:r>
              <a:rPr lang="es" u="sng"/>
              <a:t>debe aplicarse</a:t>
            </a:r>
            <a:r>
              <a:rPr lang="es"/>
              <a:t> teniendo en cuenta el </a:t>
            </a:r>
            <a:r>
              <a:rPr b="1" lang="es"/>
              <a:t>medio</a:t>
            </a:r>
            <a:r>
              <a:rPr lang="es"/>
              <a:t> donde se </a:t>
            </a:r>
            <a:r>
              <a:rPr lang="es">
                <a:highlight>
                  <a:srgbClr val="F8C823"/>
                </a:highlight>
              </a:rPr>
              <a:t>proyectará nuestro sitio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Según el </a:t>
            </a:r>
            <a:r>
              <a:rPr lang="es" u="sng"/>
              <a:t>medio elegido</a:t>
            </a:r>
            <a:r>
              <a:rPr lang="es"/>
              <a:t>, </a:t>
            </a:r>
            <a:r>
              <a:rPr lang="es"/>
              <a:t>estos</a:t>
            </a:r>
            <a:r>
              <a:rPr lang="es"/>
              <a:t> </a:t>
            </a:r>
            <a:r>
              <a:rPr b="1" lang="es"/>
              <a:t>estilos</a:t>
            </a:r>
            <a:r>
              <a:rPr lang="es"/>
              <a:t> serán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válidos</a:t>
            </a:r>
            <a:r>
              <a:rPr lang="es"/>
              <a:t> por ejemplo </a:t>
            </a:r>
            <a:r>
              <a:rPr b="1" lang="es"/>
              <a:t>solo</a:t>
            </a:r>
            <a:r>
              <a:rPr lang="es"/>
              <a:t> en </a:t>
            </a:r>
            <a:r>
              <a:rPr i="1" lang="es" u="sng"/>
              <a:t>pantallas</a:t>
            </a:r>
            <a:r>
              <a:rPr lang="es"/>
              <a:t> o cuando el sitio sea </a:t>
            </a:r>
            <a:r>
              <a:rPr lang="es">
                <a:highlight>
                  <a:srgbClr val="F8C823"/>
                </a:highlight>
              </a:rPr>
              <a:t>impreso </a:t>
            </a:r>
            <a:r>
              <a:rPr lang="es">
                <a:highlight>
                  <a:srgbClr val="F8C823"/>
                </a:highlight>
              </a:rPr>
              <a:t>en papel</a:t>
            </a:r>
            <a:r>
              <a:rPr lang="es"/>
              <a:t>.</a:t>
            </a:r>
            <a:endParaRPr/>
          </a:p>
        </p:txBody>
      </p:sp>
      <p:graphicFrame>
        <p:nvGraphicFramePr>
          <p:cNvPr id="266" name="Google Shape;266;p32"/>
          <p:cNvGraphicFramePr/>
          <p:nvPr/>
        </p:nvGraphicFramePr>
        <p:xfrm>
          <a:off x="4715425" y="180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{1D2128FF-9286-4872-93F7-A93759037BF9}</a:tableStyleId>
              </a:tblPr>
              <a:tblGrid>
                <a:gridCol w="877725"/>
                <a:gridCol w="3239150"/>
              </a:tblGrid>
              <a:tr h="306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screen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Monitores o pantallas de ordenador. Es el más común.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46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print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Documentos de medios impresos o pantallas de previsualización de impresión.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46035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speech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Lectores de texto para invidentes.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32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all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Todos los dispositivos o medios. El que se utiliza </a:t>
                      </a: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por defecto</a:t>
                      </a: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Breakpoints</a:t>
            </a:r>
            <a:endParaRPr sz="2750"/>
          </a:p>
        </p:txBody>
      </p:sp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311700" y="1503275"/>
            <a:ext cx="40662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Son las </a:t>
            </a:r>
            <a:r>
              <a:rPr b="1" lang="es"/>
              <a:t>reglas condicionales</a:t>
            </a:r>
            <a:r>
              <a:rPr lang="es"/>
              <a:t> que le colocamos </a:t>
            </a:r>
            <a:r>
              <a:rPr i="1" lang="es" u="sng"/>
              <a:t>a nuestros media </a:t>
            </a:r>
            <a:r>
              <a:rPr i="1" lang="es" u="sng"/>
              <a:t>queries</a:t>
            </a:r>
            <a:r>
              <a:rPr lang="es"/>
              <a:t> para que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apliquen</a:t>
            </a:r>
            <a:r>
              <a:rPr lang="es"/>
              <a:t> nuestros </a:t>
            </a:r>
            <a:r>
              <a:rPr b="1" lang="es"/>
              <a:t>estilos</a:t>
            </a:r>
            <a:r>
              <a:rPr lang="es"/>
              <a:t> según los </a:t>
            </a:r>
            <a:r>
              <a:rPr b="1" lang="es">
                <a:solidFill>
                  <a:srgbClr val="E15BBA"/>
                </a:solidFill>
              </a:rPr>
              <a:t>distintos escenarios</a:t>
            </a:r>
            <a:r>
              <a:rPr lang="es"/>
              <a:t>.</a:t>
            </a:r>
            <a:endParaRPr/>
          </a:p>
        </p:txBody>
      </p:sp>
      <p:pic>
        <p:nvPicPr>
          <p:cNvPr id="273" name="Google Shape;2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975" y="2732225"/>
            <a:ext cx="4508300" cy="169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3"/>
          <p:cNvSpPr txBox="1"/>
          <p:nvPr>
            <p:ph idx="1" type="body"/>
          </p:nvPr>
        </p:nvSpPr>
        <p:spPr>
          <a:xfrm>
            <a:off x="4657200" y="1503275"/>
            <a:ext cx="41751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Estos </a:t>
            </a:r>
            <a:r>
              <a:rPr b="1" lang="es"/>
              <a:t>pueden adoptar diferentes valores</a:t>
            </a:r>
            <a:r>
              <a:rPr lang="es"/>
              <a:t> como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max-width</a:t>
            </a:r>
            <a:r>
              <a:rPr lang="es"/>
              <a:t> y </a:t>
            </a:r>
            <a:r>
              <a:rPr b="1" lang="es">
                <a:solidFill>
                  <a:srgbClr val="7685E6"/>
                </a:solidFill>
              </a:rPr>
              <a:t>min-width</a:t>
            </a:r>
            <a:r>
              <a:rPr lang="es"/>
              <a:t> o </a:t>
            </a:r>
            <a:r>
              <a:rPr b="1" lang="es"/>
              <a:t>height</a:t>
            </a:r>
            <a:r>
              <a:rPr lang="es"/>
              <a:t>, </a:t>
            </a:r>
            <a:r>
              <a:rPr i="1" lang="es" u="sng"/>
              <a:t>landscape</a:t>
            </a:r>
            <a:r>
              <a:rPr lang="es"/>
              <a:t>, </a:t>
            </a:r>
            <a:r>
              <a:rPr lang="es">
                <a:highlight>
                  <a:srgbClr val="F8C823"/>
                </a:highlight>
              </a:rPr>
              <a:t>portrait</a:t>
            </a:r>
            <a:r>
              <a:rPr lang="es"/>
              <a:t>, </a:t>
            </a:r>
            <a:r>
              <a:rPr b="1" lang="es">
                <a:solidFill>
                  <a:srgbClr val="E15BBA"/>
                </a:solidFill>
              </a:rPr>
              <a:t>device-width</a:t>
            </a:r>
            <a:r>
              <a:rPr lang="es"/>
              <a:t>, entre otras.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Breakpoints</a:t>
            </a:r>
            <a:endParaRPr sz="2750"/>
          </a:p>
        </p:txBody>
      </p:sp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311700" y="1565550"/>
            <a:ext cx="4488300" cy="25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Estas reglas condicionales se las conoce como </a:t>
            </a:r>
            <a:r>
              <a:rPr b="1" lang="es"/>
              <a:t>breakpoints</a:t>
            </a:r>
            <a:r>
              <a:rPr lang="es"/>
              <a:t> o </a:t>
            </a:r>
            <a:r>
              <a:rPr i="1" lang="es" u="sng"/>
              <a:t>puntos de quiebre</a:t>
            </a:r>
            <a:r>
              <a:rPr lang="es"/>
              <a:t> y </a:t>
            </a:r>
            <a:r>
              <a:rPr b="1" lang="es">
                <a:solidFill>
                  <a:srgbClr val="FF8B39"/>
                </a:solidFill>
              </a:rPr>
              <a:t>dependiendo</a:t>
            </a:r>
            <a:r>
              <a:rPr lang="es"/>
              <a:t> el caso pueden </a:t>
            </a:r>
            <a:r>
              <a:rPr lang="es" u="sng"/>
              <a:t>ser medidas </a:t>
            </a:r>
            <a:r>
              <a:rPr lang="es" u="sng"/>
              <a:t>estándar</a:t>
            </a:r>
            <a:r>
              <a:rPr lang="es"/>
              <a:t> o estar </a:t>
            </a:r>
            <a:r>
              <a:rPr lang="es">
                <a:highlight>
                  <a:srgbClr val="F8C823"/>
                </a:highlight>
              </a:rPr>
              <a:t>basadas en necesidades puntuales</a:t>
            </a:r>
            <a:r>
              <a:rPr lang="es"/>
              <a:t> de un sitio en particular.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este </a:t>
            </a:r>
            <a:r>
              <a:rPr i="1" lang="es" u="sng"/>
              <a:t>ejemplo</a:t>
            </a:r>
            <a:r>
              <a:rPr lang="es"/>
              <a:t>, definimos </a:t>
            </a:r>
            <a:r>
              <a:rPr b="1" lang="es"/>
              <a:t>3</a:t>
            </a:r>
            <a:r>
              <a:rPr lang="es"/>
              <a:t> comportamientos distintos </a:t>
            </a:r>
            <a:r>
              <a:rPr b="1" lang="es">
                <a:solidFill>
                  <a:srgbClr val="377BC7"/>
                </a:solidFill>
              </a:rPr>
              <a:t>para un mismo elemento</a:t>
            </a:r>
            <a:r>
              <a:rPr lang="es"/>
              <a:t>, </a:t>
            </a:r>
            <a:r>
              <a:rPr b="1" lang="es"/>
              <a:t>dependiendo</a:t>
            </a:r>
            <a:r>
              <a:rPr lang="es"/>
              <a:t> el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tamaño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actual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 que tome la pantalla</a:t>
            </a:r>
            <a:r>
              <a:rPr lang="es"/>
              <a:t>.</a:t>
            </a:r>
            <a:endParaRPr/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225" y="1170125"/>
            <a:ext cx="3401150" cy="33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¡</a:t>
            </a:r>
            <a:r>
              <a:rPr lang="es" sz="4500"/>
              <a:t>Gracias!</a:t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CSS Avanzado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Diseño Responsive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Viewport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Mobile First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Media Queries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Breakpoint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56" name="Google Shape;156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10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7" name="Google Shape;157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11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09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6" type="title"/>
          </p:nvPr>
        </p:nvSpPr>
        <p:spPr>
          <a:xfrm>
            <a:off x="613435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Bootstrap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Instalación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Containers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Grilla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3439854" y="25752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39854" y="281344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39850" y="304452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>
            <p:ph idx="6" type="title"/>
          </p:nvPr>
        </p:nvSpPr>
        <p:spPr>
          <a:xfrm>
            <a:off x="52870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CSS Avanzado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Positions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Transiciones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Transformaciones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Animaciones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Pseudoselectores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Pseudoclases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3439846" y="326130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3439846" y="349238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44154" y="258126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44154" y="281701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44150" y="304093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44146" y="327202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644146" y="350311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644146" y="370807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5400000">
            <a:off x="6260560" y="258128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 rot="5400000">
            <a:off x="6260560" y="281346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8"/>
          <p:cNvSpPr/>
          <p:nvPr/>
        </p:nvSpPr>
        <p:spPr>
          <a:xfrm rot="5400000">
            <a:off x="6260560" y="304563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CSS</a:t>
            </a:r>
            <a:endParaRPr/>
          </a:p>
        </p:txBody>
      </p:sp>
      <p:sp>
        <p:nvSpPr>
          <p:cNvPr id="180" name="Google Shape;180;p19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 todos los tamaños</a:t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700" y="1513537"/>
            <a:ext cx="1645374" cy="211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RESPONSIVE</a:t>
            </a:r>
            <a:endParaRPr/>
          </a:p>
        </p:txBody>
      </p:sp>
      <p:sp>
        <p:nvSpPr>
          <p:cNvPr id="187" name="Google Shape;18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mismo diseño, muchos dispositivos.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idx="1" type="subTitle"/>
          </p:nvPr>
        </p:nvSpPr>
        <p:spPr>
          <a:xfrm>
            <a:off x="550375" y="1578100"/>
            <a:ext cx="4655400" cy="28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</a:t>
            </a:r>
            <a:r>
              <a:rPr lang="es">
                <a:solidFill>
                  <a:schemeClr val="lt1"/>
                </a:solidFill>
                <a:highlight>
                  <a:schemeClr val="accent1"/>
                </a:highlight>
              </a:rPr>
              <a:t>diseño web responsive</a:t>
            </a:r>
            <a:r>
              <a:rPr lang="es"/>
              <a:t> tiene como objetivo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establecer</a:t>
            </a:r>
            <a:r>
              <a:rPr lang="es"/>
              <a:t> metodologías y </a:t>
            </a:r>
            <a:r>
              <a:rPr lang="es" u="sng"/>
              <a:t>estándares</a:t>
            </a:r>
            <a:r>
              <a:rPr lang="es"/>
              <a:t> que nos permitan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adaptar nuestros diseños</a:t>
            </a:r>
            <a:r>
              <a:rPr lang="es"/>
              <a:t> a </a:t>
            </a:r>
            <a:r>
              <a:rPr lang="es">
                <a:solidFill>
                  <a:srgbClr val="377BC7"/>
                </a:solidFill>
              </a:rPr>
              <a:t>distintos tamaños</a:t>
            </a:r>
            <a:r>
              <a:rPr lang="es"/>
              <a:t> de pantalla.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</a:t>
            </a:r>
            <a:r>
              <a:rPr lang="es"/>
              <a:t>fin es</a:t>
            </a:r>
            <a:r>
              <a:rPr lang="es"/>
              <a:t>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mantener la experiencia</a:t>
            </a:r>
            <a:r>
              <a:rPr lang="es"/>
              <a:t> de navegación </a:t>
            </a:r>
            <a:r>
              <a:rPr lang="es">
                <a:solidFill>
                  <a:srgbClr val="7685E6"/>
                </a:solidFill>
              </a:rPr>
              <a:t>intacta</a:t>
            </a:r>
            <a:r>
              <a:rPr lang="es"/>
              <a:t> sin importar el dispositivo donde se esté </a:t>
            </a:r>
            <a:r>
              <a:rPr lang="es" u="sng"/>
              <a:t>reproduciendo el sitio web</a:t>
            </a:r>
            <a:r>
              <a:rPr lang="es"/>
              <a:t>.</a:t>
            </a:r>
            <a:endParaRPr i="1"/>
          </a:p>
        </p:txBody>
      </p:sp>
      <p:sp>
        <p:nvSpPr>
          <p:cNvPr id="193" name="Google Shape;193;p21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Responsive</a:t>
            </a:r>
            <a:endParaRPr/>
          </a:p>
        </p:txBody>
      </p:sp>
      <p:pic>
        <p:nvPicPr>
          <p:cNvPr id="194" name="Google Shape;194;p21"/>
          <p:cNvPicPr preferRelativeResize="0"/>
          <p:nvPr/>
        </p:nvPicPr>
        <p:blipFill rotWithShape="1">
          <a:blip r:embed="rId3">
            <a:alphaModFix/>
          </a:blip>
          <a:srcRect b="7689" l="12916" r="13527" t="9535"/>
          <a:stretch/>
        </p:blipFill>
        <p:spPr>
          <a:xfrm>
            <a:off x="5454725" y="1654600"/>
            <a:ext cx="3138950" cy="26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Viewport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311700" y="1152475"/>
            <a:ext cx="8766300" cy="22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Cuando hablamos de </a:t>
            </a:r>
            <a:r>
              <a:rPr b="1" lang="es">
                <a:solidFill>
                  <a:srgbClr val="377BC7"/>
                </a:solidFill>
              </a:rPr>
              <a:t>viewport</a:t>
            </a:r>
            <a:r>
              <a:rPr lang="es"/>
              <a:t> nos referimos a la </a:t>
            </a:r>
            <a:r>
              <a:rPr b="1" lang="es"/>
              <a:t>ventana visible de nuestro sitio</a:t>
            </a:r>
            <a:r>
              <a:rPr lang="es"/>
              <a:t> en el navegador, es decir, el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ancho</a:t>
            </a:r>
            <a:r>
              <a:rPr lang="es"/>
              <a:t> y </a:t>
            </a:r>
            <a:r>
              <a:rPr lang="es">
                <a:solidFill>
                  <a:schemeClr val="lt1"/>
                </a:solidFill>
                <a:highlight>
                  <a:srgbClr val="7685E6"/>
                </a:highlight>
              </a:rPr>
              <a:t>alto</a:t>
            </a:r>
            <a:r>
              <a:rPr lang="es"/>
              <a:t> que componen </a:t>
            </a:r>
            <a:r>
              <a:rPr b="1" lang="es">
                <a:solidFill>
                  <a:srgbClr val="E15BBA"/>
                </a:solidFill>
              </a:rPr>
              <a:t>solamente el sitio que se está proyectando</a:t>
            </a: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Este concepto </a:t>
            </a:r>
            <a:r>
              <a:rPr b="1" lang="es"/>
              <a:t>es el mismo en cualquier entorno</a:t>
            </a:r>
            <a:r>
              <a:rPr lang="es"/>
              <a:t>, ya que siempre </a:t>
            </a:r>
            <a:r>
              <a:rPr lang="es" u="sng"/>
              <a:t>hace referencia al espectro visible,</a:t>
            </a:r>
            <a:r>
              <a:rPr lang="es"/>
              <a:t> así sea que un </a:t>
            </a: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sitio que se proyecte</a:t>
            </a:r>
            <a:r>
              <a:rPr lang="es"/>
              <a:t> en un </a:t>
            </a:r>
            <a:r>
              <a:rPr b="1" lang="es"/>
              <a:t>celular</a:t>
            </a:r>
            <a:r>
              <a:rPr lang="es"/>
              <a:t>, una </a:t>
            </a:r>
            <a:r>
              <a:rPr b="1" lang="es">
                <a:solidFill>
                  <a:srgbClr val="7685E6"/>
                </a:solidFill>
              </a:rPr>
              <a:t>tableta</a:t>
            </a:r>
            <a:r>
              <a:rPr lang="es"/>
              <a:t> o un </a:t>
            </a:r>
            <a:r>
              <a:rPr b="1" lang="es">
                <a:solidFill>
                  <a:srgbClr val="FF8B39"/>
                </a:solidFill>
              </a:rPr>
              <a:t>monitor.</a:t>
            </a:r>
            <a:endParaRPr b="1">
              <a:solidFill>
                <a:srgbClr val="FF8B3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Para </a:t>
            </a:r>
            <a:r>
              <a:rPr b="1" lang="es"/>
              <a:t>asegurarnos</a:t>
            </a:r>
            <a:r>
              <a:rPr lang="es"/>
              <a:t> de </a:t>
            </a:r>
            <a:r>
              <a:rPr lang="es">
                <a:highlight>
                  <a:srgbClr val="F8C823"/>
                </a:highlight>
              </a:rPr>
              <a:t>mantener siempre la misma escala de pixeles</a:t>
            </a:r>
            <a:r>
              <a:rPr lang="es"/>
              <a:t> frente a los cambios de resolución de los diferentes dispositivos, </a:t>
            </a:r>
            <a:r>
              <a:rPr lang="es" u="sng"/>
              <a:t>debemos utilizar</a:t>
            </a:r>
            <a:r>
              <a:rPr lang="es"/>
              <a:t> la etiqueta </a:t>
            </a:r>
            <a:r>
              <a:rPr b="1" lang="es"/>
              <a:t>&lt;meta&gt;</a:t>
            </a:r>
            <a:r>
              <a:rPr lang="es"/>
              <a:t> con el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name viewport para la escala 1:1</a:t>
            </a:r>
            <a:r>
              <a:rPr lang="es"/>
              <a:t>.</a:t>
            </a:r>
            <a:endParaRPr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00" y="3586050"/>
            <a:ext cx="8410575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Metodologías Responsive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311700" y="801950"/>
            <a:ext cx="3999900" cy="17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Responsive Web </a:t>
            </a:r>
            <a:r>
              <a:rPr b="1" lang="es"/>
              <a:t>Design</a:t>
            </a:r>
            <a:r>
              <a:rPr b="1" lang="es"/>
              <a:t> (desktop first)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Propone que </a:t>
            </a:r>
            <a:r>
              <a:rPr b="1" lang="es"/>
              <a:t>nuestros sitios</a:t>
            </a:r>
            <a:r>
              <a:rPr lang="es"/>
              <a:t> sean pensados para </a:t>
            </a:r>
            <a:r>
              <a:rPr lang="es" u="sng"/>
              <a:t>verse</a:t>
            </a:r>
            <a:r>
              <a:rPr lang="es"/>
              <a:t> en una </a:t>
            </a:r>
            <a:r>
              <a:rPr lang="es">
                <a:highlight>
                  <a:srgbClr val="F8C823"/>
                </a:highlight>
              </a:rPr>
              <a:t>pantalla de escritorio</a:t>
            </a:r>
            <a:r>
              <a:rPr lang="es"/>
              <a:t> y </a:t>
            </a:r>
            <a:r>
              <a:rPr b="1" lang="es">
                <a:solidFill>
                  <a:srgbClr val="E15BBA"/>
                </a:solidFill>
              </a:rPr>
              <a:t>adaptar</a:t>
            </a:r>
            <a:r>
              <a:rPr lang="es"/>
              <a:t> los estilos para que se ajusten hasta el </a:t>
            </a:r>
            <a:r>
              <a:rPr lang="es">
                <a:solidFill>
                  <a:schemeClr val="lt1"/>
                </a:solidFill>
                <a:highlight>
                  <a:srgbClr val="7685E6"/>
                </a:highlight>
              </a:rPr>
              <a:t>tamaño de un celular</a:t>
            </a:r>
            <a:r>
              <a:rPr lang="es"/>
              <a:t>.</a:t>
            </a:r>
            <a:endParaRPr/>
          </a:p>
        </p:txBody>
      </p:sp>
      <p:sp>
        <p:nvSpPr>
          <p:cNvPr id="212" name="Google Shape;212;p24"/>
          <p:cNvSpPr txBox="1"/>
          <p:nvPr>
            <p:ph idx="2" type="body"/>
          </p:nvPr>
        </p:nvSpPr>
        <p:spPr>
          <a:xfrm>
            <a:off x="4832400" y="801950"/>
            <a:ext cx="40881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Mobile First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 piensan los </a:t>
            </a:r>
            <a:r>
              <a:rPr b="1" lang="es">
                <a:solidFill>
                  <a:srgbClr val="E15BBA"/>
                </a:solidFill>
              </a:rPr>
              <a:t>diseños</a:t>
            </a:r>
            <a:r>
              <a:rPr lang="es"/>
              <a:t> teniendo en cuenta los tamaños de </a:t>
            </a:r>
            <a:r>
              <a:rPr lang="es">
                <a:highlight>
                  <a:srgbClr val="F8C823"/>
                </a:highlight>
              </a:rPr>
              <a:t>celulares</a:t>
            </a:r>
            <a:r>
              <a:rPr lang="es"/>
              <a:t> para luego ir </a:t>
            </a:r>
            <a:r>
              <a:rPr lang="es" u="sng"/>
              <a:t>adaptando</a:t>
            </a:r>
            <a:r>
              <a:rPr lang="es"/>
              <a:t> los estilos para que el sitio se ajuste a </a:t>
            </a:r>
            <a:r>
              <a:rPr b="1" lang="es"/>
              <a:t>tamaños de pantalla más grandes</a:t>
            </a:r>
            <a:r>
              <a:rPr lang="es"/>
              <a:t>. </a:t>
            </a:r>
            <a:r>
              <a:rPr lang="es">
                <a:solidFill>
                  <a:srgbClr val="F8C823"/>
                </a:solidFill>
              </a:rPr>
              <a:t>Pensado para proyectos donde los usuarios </a:t>
            </a:r>
            <a:r>
              <a:rPr lang="es">
                <a:solidFill>
                  <a:srgbClr val="F8C823"/>
                </a:solidFill>
              </a:rPr>
              <a:t>acceden</a:t>
            </a:r>
            <a:r>
              <a:rPr lang="es">
                <a:solidFill>
                  <a:srgbClr val="F8C823"/>
                </a:solidFill>
              </a:rPr>
              <a:t> en mayor medida desde este tipo de </a:t>
            </a:r>
            <a:r>
              <a:rPr lang="es">
                <a:solidFill>
                  <a:srgbClr val="F8C823"/>
                </a:solidFill>
              </a:rPr>
              <a:t>dispositivos</a:t>
            </a:r>
            <a:r>
              <a:rPr lang="es">
                <a:solidFill>
                  <a:srgbClr val="F8C823"/>
                </a:solidFill>
              </a:rPr>
              <a:t>.</a:t>
            </a:r>
            <a:r>
              <a:rPr lang="es"/>
              <a:t> </a:t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425" y="2878107"/>
            <a:ext cx="5041174" cy="18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